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266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C18EB2-919B-460A-A1CA-EDD5DB5DA7AB}" type="datetimeFigureOut">
              <a:rPr lang="en-GB" smtClean="0"/>
              <a:t>27/09/2024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AED41E-AAAF-4489-8FEB-E91D93A633D2}" type="slidenum">
              <a:rPr lang="en-GB" smtClean="0"/>
              <a:t>‹#›</a:t>
            </a:fld>
            <a:endParaRPr lang="en-GB"/>
          </a:p>
        </p:txBody>
      </p:sp>
    </p:spTree>
    <p:extLst>
      <p:ext uri="{BB962C8B-B14F-4D97-AF65-F5344CB8AC3E}">
        <p14:creationId xmlns:p14="http://schemas.microsoft.com/office/powerpoint/2010/main" val="4222659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C18EB2-919B-460A-A1CA-EDD5DB5DA7AB}" type="datetimeFigureOut">
              <a:rPr lang="en-GB" smtClean="0"/>
              <a:t>27/09/2024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AED41E-AAAF-4489-8FEB-E91D93A633D2}" type="slidenum">
              <a:rPr lang="en-GB" smtClean="0"/>
              <a:t>‹#›</a:t>
            </a:fld>
            <a:endParaRPr lang="en-GB"/>
          </a:p>
        </p:txBody>
      </p:sp>
    </p:spTree>
    <p:extLst>
      <p:ext uri="{BB962C8B-B14F-4D97-AF65-F5344CB8AC3E}">
        <p14:creationId xmlns:p14="http://schemas.microsoft.com/office/powerpoint/2010/main" val="1921783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C18EB2-919B-460A-A1CA-EDD5DB5DA7AB}" type="datetimeFigureOut">
              <a:rPr lang="en-GB" smtClean="0"/>
              <a:t>27/09/2024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AED41E-AAAF-4489-8FEB-E91D93A633D2}" type="slidenum">
              <a:rPr lang="en-GB" smtClean="0"/>
              <a:t>‹#›</a:t>
            </a:fld>
            <a:endParaRPr lang="en-GB"/>
          </a:p>
        </p:txBody>
      </p:sp>
    </p:spTree>
    <p:extLst>
      <p:ext uri="{BB962C8B-B14F-4D97-AF65-F5344CB8AC3E}">
        <p14:creationId xmlns:p14="http://schemas.microsoft.com/office/powerpoint/2010/main" val="3966259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C18EB2-919B-460A-A1CA-EDD5DB5DA7AB}" type="datetimeFigureOut">
              <a:rPr lang="en-GB" smtClean="0"/>
              <a:t>27/09/2024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AED41E-AAAF-4489-8FEB-E91D93A633D2}" type="slidenum">
              <a:rPr lang="en-GB" smtClean="0"/>
              <a:t>‹#›</a:t>
            </a:fld>
            <a:endParaRPr lang="en-GB"/>
          </a:p>
        </p:txBody>
      </p:sp>
    </p:spTree>
    <p:extLst>
      <p:ext uri="{BB962C8B-B14F-4D97-AF65-F5344CB8AC3E}">
        <p14:creationId xmlns:p14="http://schemas.microsoft.com/office/powerpoint/2010/main" val="3373534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C18EB2-919B-460A-A1CA-EDD5DB5DA7AB}" type="datetimeFigureOut">
              <a:rPr lang="en-GB" smtClean="0"/>
              <a:t>27/09/2024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AED41E-AAAF-4489-8FEB-E91D93A633D2}" type="slidenum">
              <a:rPr lang="en-GB" smtClean="0"/>
              <a:t>‹#›</a:t>
            </a:fld>
            <a:endParaRPr lang="en-GB"/>
          </a:p>
        </p:txBody>
      </p:sp>
    </p:spTree>
    <p:extLst>
      <p:ext uri="{BB962C8B-B14F-4D97-AF65-F5344CB8AC3E}">
        <p14:creationId xmlns:p14="http://schemas.microsoft.com/office/powerpoint/2010/main" val="3310216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C18EB2-919B-460A-A1CA-EDD5DB5DA7AB}" type="datetimeFigureOut">
              <a:rPr lang="en-GB" smtClean="0"/>
              <a:t>27/09/2024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AED41E-AAAF-4489-8FEB-E91D93A633D2}" type="slidenum">
              <a:rPr lang="en-GB" smtClean="0"/>
              <a:t>‹#›</a:t>
            </a:fld>
            <a:endParaRPr lang="en-GB"/>
          </a:p>
        </p:txBody>
      </p:sp>
    </p:spTree>
    <p:extLst>
      <p:ext uri="{BB962C8B-B14F-4D97-AF65-F5344CB8AC3E}">
        <p14:creationId xmlns:p14="http://schemas.microsoft.com/office/powerpoint/2010/main" val="2393021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C18EB2-919B-460A-A1CA-EDD5DB5DA7AB}" type="datetimeFigureOut">
              <a:rPr lang="en-GB" smtClean="0"/>
              <a:t>27/09/2024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AED41E-AAAF-4489-8FEB-E91D93A633D2}" type="slidenum">
              <a:rPr lang="en-GB" smtClean="0"/>
              <a:t>‹#›</a:t>
            </a:fld>
            <a:endParaRPr lang="en-GB"/>
          </a:p>
        </p:txBody>
      </p:sp>
    </p:spTree>
    <p:extLst>
      <p:ext uri="{BB962C8B-B14F-4D97-AF65-F5344CB8AC3E}">
        <p14:creationId xmlns:p14="http://schemas.microsoft.com/office/powerpoint/2010/main" val="2416012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C18EB2-919B-460A-A1CA-EDD5DB5DA7AB}" type="datetimeFigureOut">
              <a:rPr lang="en-GB" smtClean="0"/>
              <a:t>27/09/2024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AED41E-AAAF-4489-8FEB-E91D93A633D2}" type="slidenum">
              <a:rPr lang="en-GB" smtClean="0"/>
              <a:t>‹#›</a:t>
            </a:fld>
            <a:endParaRPr lang="en-GB"/>
          </a:p>
        </p:txBody>
      </p:sp>
    </p:spTree>
    <p:extLst>
      <p:ext uri="{BB962C8B-B14F-4D97-AF65-F5344CB8AC3E}">
        <p14:creationId xmlns:p14="http://schemas.microsoft.com/office/powerpoint/2010/main" val="936574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C18EB2-919B-460A-A1CA-EDD5DB5DA7AB}" type="datetimeFigureOut">
              <a:rPr lang="en-GB" smtClean="0"/>
              <a:t>27/09/2024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AED41E-AAAF-4489-8FEB-E91D93A633D2}" type="slidenum">
              <a:rPr lang="en-GB" smtClean="0"/>
              <a:t>‹#›</a:t>
            </a:fld>
            <a:endParaRPr lang="en-GB"/>
          </a:p>
        </p:txBody>
      </p:sp>
    </p:spTree>
    <p:extLst>
      <p:ext uri="{BB962C8B-B14F-4D97-AF65-F5344CB8AC3E}">
        <p14:creationId xmlns:p14="http://schemas.microsoft.com/office/powerpoint/2010/main" val="1292499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EC18EB2-919B-460A-A1CA-EDD5DB5DA7AB}" type="datetimeFigureOut">
              <a:rPr lang="en-GB" smtClean="0"/>
              <a:t>27/09/2024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AED41E-AAAF-4489-8FEB-E91D93A633D2}" type="slidenum">
              <a:rPr lang="en-GB" smtClean="0"/>
              <a:t>‹#›</a:t>
            </a:fld>
            <a:endParaRPr lang="en-GB"/>
          </a:p>
        </p:txBody>
      </p:sp>
    </p:spTree>
    <p:extLst>
      <p:ext uri="{BB962C8B-B14F-4D97-AF65-F5344CB8AC3E}">
        <p14:creationId xmlns:p14="http://schemas.microsoft.com/office/powerpoint/2010/main" val="1997276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EC18EB2-919B-460A-A1CA-EDD5DB5DA7AB}" type="datetimeFigureOut">
              <a:rPr lang="en-GB" smtClean="0"/>
              <a:t>27/09/2024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AED41E-AAAF-4489-8FEB-E91D93A633D2}" type="slidenum">
              <a:rPr lang="en-GB" smtClean="0"/>
              <a:t>‹#›</a:t>
            </a:fld>
            <a:endParaRPr lang="en-GB"/>
          </a:p>
        </p:txBody>
      </p:sp>
    </p:spTree>
    <p:extLst>
      <p:ext uri="{BB962C8B-B14F-4D97-AF65-F5344CB8AC3E}">
        <p14:creationId xmlns:p14="http://schemas.microsoft.com/office/powerpoint/2010/main" val="639494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EC18EB2-919B-460A-A1CA-EDD5DB5DA7AB}" type="datetimeFigureOut">
              <a:rPr lang="en-GB" smtClean="0"/>
              <a:t>27/09/2024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CAED41E-AAAF-4489-8FEB-E91D93A633D2}" type="slidenum">
              <a:rPr lang="en-GB" smtClean="0"/>
              <a:t>‹#›</a:t>
            </a:fld>
            <a:endParaRPr lang="en-GB"/>
          </a:p>
        </p:txBody>
      </p:sp>
    </p:spTree>
    <p:extLst>
      <p:ext uri="{BB962C8B-B14F-4D97-AF65-F5344CB8AC3E}">
        <p14:creationId xmlns:p14="http://schemas.microsoft.com/office/powerpoint/2010/main" val="17093981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F49C630-55DD-459E-B27E-79182FD0D036}"/>
              </a:ext>
            </a:extLst>
          </p:cNvPr>
          <p:cNvSpPr/>
          <p:nvPr/>
        </p:nvSpPr>
        <p:spPr>
          <a:xfrm>
            <a:off x="90750" y="2235174"/>
            <a:ext cx="6699590" cy="523220"/>
          </a:xfrm>
          <a:prstGeom prst="rect">
            <a:avLst/>
          </a:prstGeom>
          <a:noFill/>
        </p:spPr>
        <p:txBody>
          <a:bodyPr wrap="square" lIns="91440" tIns="45720" rIns="91440" bIns="45720">
            <a:spAutoFit/>
          </a:bodyPr>
          <a:lstStyle/>
          <a:p>
            <a:pPr algn="ctr"/>
            <a:r>
              <a:rPr lang="en-US" sz="2800" dirty="0">
                <a:ln w="0"/>
                <a:effectLst>
                  <a:outerShdw blurRad="38100" dist="19050" dir="2700000" algn="tl" rotWithShape="0">
                    <a:schemeClr val="dk1">
                      <a:alpha val="40000"/>
                    </a:schemeClr>
                  </a:outerShdw>
                </a:effectLst>
                <a:latin typeface="Sassoon Primary" pitchFamily="50" charset="0"/>
                <a:cs typeface="Dreaming Outloud Pro" panose="03050502040302030504" pitchFamily="66" charset="0"/>
              </a:rPr>
              <a:t>A guide to how we teach phonics &amp; reading</a:t>
            </a:r>
          </a:p>
        </p:txBody>
      </p:sp>
      <p:sp>
        <p:nvSpPr>
          <p:cNvPr id="2" name="Rectangle 1">
            <a:extLst>
              <a:ext uri="{FF2B5EF4-FFF2-40B4-BE49-F238E27FC236}">
                <a16:creationId xmlns:a16="http://schemas.microsoft.com/office/drawing/2014/main" id="{AA24B8DA-B91A-479D-9AB5-730840167D74}"/>
              </a:ext>
            </a:extLst>
          </p:cNvPr>
          <p:cNvSpPr/>
          <p:nvPr/>
        </p:nvSpPr>
        <p:spPr>
          <a:xfrm>
            <a:off x="124832" y="2758394"/>
            <a:ext cx="6608335" cy="6992374"/>
          </a:xfrm>
          <a:custGeom>
            <a:avLst/>
            <a:gdLst>
              <a:gd name="connsiteX0" fmla="*/ 0 w 6608335"/>
              <a:gd name="connsiteY0" fmla="*/ 0 h 5686353"/>
              <a:gd name="connsiteX1" fmla="*/ 550695 w 6608335"/>
              <a:gd name="connsiteY1" fmla="*/ 0 h 5686353"/>
              <a:gd name="connsiteX2" fmla="*/ 1101389 w 6608335"/>
              <a:gd name="connsiteY2" fmla="*/ 0 h 5686353"/>
              <a:gd name="connsiteX3" fmla="*/ 1453834 w 6608335"/>
              <a:gd name="connsiteY3" fmla="*/ 0 h 5686353"/>
              <a:gd name="connsiteX4" fmla="*/ 2004528 w 6608335"/>
              <a:gd name="connsiteY4" fmla="*/ 0 h 5686353"/>
              <a:gd name="connsiteX5" fmla="*/ 2489140 w 6608335"/>
              <a:gd name="connsiteY5" fmla="*/ 0 h 5686353"/>
              <a:gd name="connsiteX6" fmla="*/ 3105917 w 6608335"/>
              <a:gd name="connsiteY6" fmla="*/ 0 h 5686353"/>
              <a:gd name="connsiteX7" fmla="*/ 3524445 w 6608335"/>
              <a:gd name="connsiteY7" fmla="*/ 0 h 5686353"/>
              <a:gd name="connsiteX8" fmla="*/ 4141223 w 6608335"/>
              <a:gd name="connsiteY8" fmla="*/ 0 h 5686353"/>
              <a:gd name="connsiteX9" fmla="*/ 4493668 w 6608335"/>
              <a:gd name="connsiteY9" fmla="*/ 0 h 5686353"/>
              <a:gd name="connsiteX10" fmla="*/ 4978279 w 6608335"/>
              <a:gd name="connsiteY10" fmla="*/ 0 h 5686353"/>
              <a:gd name="connsiteX11" fmla="*/ 5462890 w 6608335"/>
              <a:gd name="connsiteY11" fmla="*/ 0 h 5686353"/>
              <a:gd name="connsiteX12" fmla="*/ 6608335 w 6608335"/>
              <a:gd name="connsiteY12" fmla="*/ 0 h 5686353"/>
              <a:gd name="connsiteX13" fmla="*/ 6608335 w 6608335"/>
              <a:gd name="connsiteY13" fmla="*/ 682362 h 5686353"/>
              <a:gd name="connsiteX14" fmla="*/ 6608335 w 6608335"/>
              <a:gd name="connsiteY14" fmla="*/ 1137271 h 5686353"/>
              <a:gd name="connsiteX15" fmla="*/ 6608335 w 6608335"/>
              <a:gd name="connsiteY15" fmla="*/ 1819633 h 5686353"/>
              <a:gd name="connsiteX16" fmla="*/ 6608335 w 6608335"/>
              <a:gd name="connsiteY16" fmla="*/ 2445132 h 5686353"/>
              <a:gd name="connsiteX17" fmla="*/ 6608335 w 6608335"/>
              <a:gd name="connsiteY17" fmla="*/ 2956904 h 5686353"/>
              <a:gd name="connsiteX18" fmla="*/ 6608335 w 6608335"/>
              <a:gd name="connsiteY18" fmla="*/ 3525539 h 5686353"/>
              <a:gd name="connsiteX19" fmla="*/ 6608335 w 6608335"/>
              <a:gd name="connsiteY19" fmla="*/ 4207901 h 5686353"/>
              <a:gd name="connsiteX20" fmla="*/ 6608335 w 6608335"/>
              <a:gd name="connsiteY20" fmla="*/ 4776537 h 5686353"/>
              <a:gd name="connsiteX21" fmla="*/ 6608335 w 6608335"/>
              <a:gd name="connsiteY21" fmla="*/ 5174581 h 5686353"/>
              <a:gd name="connsiteX22" fmla="*/ 6608335 w 6608335"/>
              <a:gd name="connsiteY22" fmla="*/ 5686353 h 5686353"/>
              <a:gd name="connsiteX23" fmla="*/ 6255890 w 6608335"/>
              <a:gd name="connsiteY23" fmla="*/ 5686353 h 5686353"/>
              <a:gd name="connsiteX24" fmla="*/ 5705196 w 6608335"/>
              <a:gd name="connsiteY24" fmla="*/ 5686353 h 5686353"/>
              <a:gd name="connsiteX25" fmla="*/ 5220585 w 6608335"/>
              <a:gd name="connsiteY25" fmla="*/ 5686353 h 5686353"/>
              <a:gd name="connsiteX26" fmla="*/ 4669890 w 6608335"/>
              <a:gd name="connsiteY26" fmla="*/ 5686353 h 5686353"/>
              <a:gd name="connsiteX27" fmla="*/ 4185279 w 6608335"/>
              <a:gd name="connsiteY27" fmla="*/ 5686353 h 5686353"/>
              <a:gd name="connsiteX28" fmla="*/ 3832834 w 6608335"/>
              <a:gd name="connsiteY28" fmla="*/ 5686353 h 5686353"/>
              <a:gd name="connsiteX29" fmla="*/ 3282140 w 6608335"/>
              <a:gd name="connsiteY29" fmla="*/ 5686353 h 5686353"/>
              <a:gd name="connsiteX30" fmla="*/ 2797528 w 6608335"/>
              <a:gd name="connsiteY30" fmla="*/ 5686353 h 5686353"/>
              <a:gd name="connsiteX31" fmla="*/ 2312917 w 6608335"/>
              <a:gd name="connsiteY31" fmla="*/ 5686353 h 5686353"/>
              <a:gd name="connsiteX32" fmla="*/ 1960473 w 6608335"/>
              <a:gd name="connsiteY32" fmla="*/ 5686353 h 5686353"/>
              <a:gd name="connsiteX33" fmla="*/ 1409778 w 6608335"/>
              <a:gd name="connsiteY33" fmla="*/ 5686353 h 5686353"/>
              <a:gd name="connsiteX34" fmla="*/ 925167 w 6608335"/>
              <a:gd name="connsiteY34" fmla="*/ 5686353 h 5686353"/>
              <a:gd name="connsiteX35" fmla="*/ 0 w 6608335"/>
              <a:gd name="connsiteY35" fmla="*/ 5686353 h 5686353"/>
              <a:gd name="connsiteX36" fmla="*/ 0 w 6608335"/>
              <a:gd name="connsiteY36" fmla="*/ 5288308 h 5686353"/>
              <a:gd name="connsiteX37" fmla="*/ 0 w 6608335"/>
              <a:gd name="connsiteY37" fmla="*/ 4833400 h 5686353"/>
              <a:gd name="connsiteX38" fmla="*/ 0 w 6608335"/>
              <a:gd name="connsiteY38" fmla="*/ 4264765 h 5686353"/>
              <a:gd name="connsiteX39" fmla="*/ 0 w 6608335"/>
              <a:gd name="connsiteY39" fmla="*/ 3809857 h 5686353"/>
              <a:gd name="connsiteX40" fmla="*/ 0 w 6608335"/>
              <a:gd name="connsiteY40" fmla="*/ 3354948 h 5686353"/>
              <a:gd name="connsiteX41" fmla="*/ 0 w 6608335"/>
              <a:gd name="connsiteY41" fmla="*/ 2729449 h 5686353"/>
              <a:gd name="connsiteX42" fmla="*/ 0 w 6608335"/>
              <a:gd name="connsiteY42" fmla="*/ 2103951 h 5686353"/>
              <a:gd name="connsiteX43" fmla="*/ 0 w 6608335"/>
              <a:gd name="connsiteY43" fmla="*/ 1649042 h 5686353"/>
              <a:gd name="connsiteX44" fmla="*/ 0 w 6608335"/>
              <a:gd name="connsiteY44" fmla="*/ 1137271 h 5686353"/>
              <a:gd name="connsiteX45" fmla="*/ 0 w 6608335"/>
              <a:gd name="connsiteY45" fmla="*/ 739226 h 5686353"/>
              <a:gd name="connsiteX46" fmla="*/ 0 w 6608335"/>
              <a:gd name="connsiteY46" fmla="*/ 0 h 568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608335" h="5686353" fill="none" extrusionOk="0">
                <a:moveTo>
                  <a:pt x="0" y="0"/>
                </a:moveTo>
                <a:cubicBezTo>
                  <a:pt x="131500" y="-14585"/>
                  <a:pt x="287622" y="28536"/>
                  <a:pt x="550695" y="0"/>
                </a:cubicBezTo>
                <a:cubicBezTo>
                  <a:pt x="813769" y="-28536"/>
                  <a:pt x="926082" y="1008"/>
                  <a:pt x="1101389" y="0"/>
                </a:cubicBezTo>
                <a:cubicBezTo>
                  <a:pt x="1276696" y="-1008"/>
                  <a:pt x="1289012" y="2716"/>
                  <a:pt x="1453834" y="0"/>
                </a:cubicBezTo>
                <a:cubicBezTo>
                  <a:pt x="1618657" y="-2716"/>
                  <a:pt x="1770957" y="18255"/>
                  <a:pt x="2004528" y="0"/>
                </a:cubicBezTo>
                <a:cubicBezTo>
                  <a:pt x="2238099" y="-18255"/>
                  <a:pt x="2284647" y="40761"/>
                  <a:pt x="2489140" y="0"/>
                </a:cubicBezTo>
                <a:cubicBezTo>
                  <a:pt x="2693633" y="-40761"/>
                  <a:pt x="2884682" y="22249"/>
                  <a:pt x="3105917" y="0"/>
                </a:cubicBezTo>
                <a:cubicBezTo>
                  <a:pt x="3327152" y="-22249"/>
                  <a:pt x="3431244" y="30804"/>
                  <a:pt x="3524445" y="0"/>
                </a:cubicBezTo>
                <a:cubicBezTo>
                  <a:pt x="3617646" y="-30804"/>
                  <a:pt x="3878451" y="38553"/>
                  <a:pt x="4141223" y="0"/>
                </a:cubicBezTo>
                <a:cubicBezTo>
                  <a:pt x="4403995" y="-38553"/>
                  <a:pt x="4340638" y="27164"/>
                  <a:pt x="4493668" y="0"/>
                </a:cubicBezTo>
                <a:cubicBezTo>
                  <a:pt x="4646699" y="-27164"/>
                  <a:pt x="4814929" y="15371"/>
                  <a:pt x="4978279" y="0"/>
                </a:cubicBezTo>
                <a:cubicBezTo>
                  <a:pt x="5141629" y="-15371"/>
                  <a:pt x="5359810" y="44994"/>
                  <a:pt x="5462890" y="0"/>
                </a:cubicBezTo>
                <a:cubicBezTo>
                  <a:pt x="5565970" y="-44994"/>
                  <a:pt x="6046237" y="112553"/>
                  <a:pt x="6608335" y="0"/>
                </a:cubicBezTo>
                <a:cubicBezTo>
                  <a:pt x="6661173" y="235484"/>
                  <a:pt x="6570731" y="354204"/>
                  <a:pt x="6608335" y="682362"/>
                </a:cubicBezTo>
                <a:cubicBezTo>
                  <a:pt x="6645939" y="1010520"/>
                  <a:pt x="6601152" y="1004272"/>
                  <a:pt x="6608335" y="1137271"/>
                </a:cubicBezTo>
                <a:cubicBezTo>
                  <a:pt x="6615518" y="1270270"/>
                  <a:pt x="6608052" y="1653576"/>
                  <a:pt x="6608335" y="1819633"/>
                </a:cubicBezTo>
                <a:cubicBezTo>
                  <a:pt x="6608618" y="1985690"/>
                  <a:pt x="6538050" y="2150428"/>
                  <a:pt x="6608335" y="2445132"/>
                </a:cubicBezTo>
                <a:cubicBezTo>
                  <a:pt x="6678620" y="2739836"/>
                  <a:pt x="6580623" y="2713124"/>
                  <a:pt x="6608335" y="2956904"/>
                </a:cubicBezTo>
                <a:cubicBezTo>
                  <a:pt x="6636047" y="3200684"/>
                  <a:pt x="6583817" y="3378453"/>
                  <a:pt x="6608335" y="3525539"/>
                </a:cubicBezTo>
                <a:cubicBezTo>
                  <a:pt x="6632853" y="3672626"/>
                  <a:pt x="6529000" y="3954963"/>
                  <a:pt x="6608335" y="4207901"/>
                </a:cubicBezTo>
                <a:cubicBezTo>
                  <a:pt x="6687670" y="4460839"/>
                  <a:pt x="6578261" y="4632248"/>
                  <a:pt x="6608335" y="4776537"/>
                </a:cubicBezTo>
                <a:cubicBezTo>
                  <a:pt x="6638409" y="4920826"/>
                  <a:pt x="6585347" y="5084858"/>
                  <a:pt x="6608335" y="5174581"/>
                </a:cubicBezTo>
                <a:cubicBezTo>
                  <a:pt x="6631323" y="5264304"/>
                  <a:pt x="6593260" y="5530420"/>
                  <a:pt x="6608335" y="5686353"/>
                </a:cubicBezTo>
                <a:cubicBezTo>
                  <a:pt x="6506628" y="5695012"/>
                  <a:pt x="6406217" y="5684847"/>
                  <a:pt x="6255890" y="5686353"/>
                </a:cubicBezTo>
                <a:cubicBezTo>
                  <a:pt x="6105564" y="5687859"/>
                  <a:pt x="5963553" y="5631533"/>
                  <a:pt x="5705196" y="5686353"/>
                </a:cubicBezTo>
                <a:cubicBezTo>
                  <a:pt x="5446839" y="5741173"/>
                  <a:pt x="5375445" y="5650762"/>
                  <a:pt x="5220585" y="5686353"/>
                </a:cubicBezTo>
                <a:cubicBezTo>
                  <a:pt x="5065725" y="5721944"/>
                  <a:pt x="4840727" y="5680437"/>
                  <a:pt x="4669890" y="5686353"/>
                </a:cubicBezTo>
                <a:cubicBezTo>
                  <a:pt x="4499053" y="5692269"/>
                  <a:pt x="4388577" y="5671521"/>
                  <a:pt x="4185279" y="5686353"/>
                </a:cubicBezTo>
                <a:cubicBezTo>
                  <a:pt x="3981981" y="5701185"/>
                  <a:pt x="4007670" y="5681306"/>
                  <a:pt x="3832834" y="5686353"/>
                </a:cubicBezTo>
                <a:cubicBezTo>
                  <a:pt x="3657999" y="5691400"/>
                  <a:pt x="3501698" y="5640241"/>
                  <a:pt x="3282140" y="5686353"/>
                </a:cubicBezTo>
                <a:cubicBezTo>
                  <a:pt x="3062582" y="5732465"/>
                  <a:pt x="2896863" y="5667052"/>
                  <a:pt x="2797528" y="5686353"/>
                </a:cubicBezTo>
                <a:cubicBezTo>
                  <a:pt x="2698193" y="5705654"/>
                  <a:pt x="2553625" y="5674887"/>
                  <a:pt x="2312917" y="5686353"/>
                </a:cubicBezTo>
                <a:cubicBezTo>
                  <a:pt x="2072209" y="5697819"/>
                  <a:pt x="2127179" y="5677331"/>
                  <a:pt x="1960473" y="5686353"/>
                </a:cubicBezTo>
                <a:cubicBezTo>
                  <a:pt x="1793767" y="5695375"/>
                  <a:pt x="1593427" y="5651789"/>
                  <a:pt x="1409778" y="5686353"/>
                </a:cubicBezTo>
                <a:cubicBezTo>
                  <a:pt x="1226129" y="5720917"/>
                  <a:pt x="1099039" y="5670139"/>
                  <a:pt x="925167" y="5686353"/>
                </a:cubicBezTo>
                <a:cubicBezTo>
                  <a:pt x="751295" y="5702567"/>
                  <a:pt x="291617" y="5645666"/>
                  <a:pt x="0" y="5686353"/>
                </a:cubicBezTo>
                <a:cubicBezTo>
                  <a:pt x="-45405" y="5568740"/>
                  <a:pt x="14503" y="5439286"/>
                  <a:pt x="0" y="5288308"/>
                </a:cubicBezTo>
                <a:cubicBezTo>
                  <a:pt x="-14503" y="5137330"/>
                  <a:pt x="36148" y="4979282"/>
                  <a:pt x="0" y="4833400"/>
                </a:cubicBezTo>
                <a:cubicBezTo>
                  <a:pt x="-36148" y="4687518"/>
                  <a:pt x="35175" y="4455123"/>
                  <a:pt x="0" y="4264765"/>
                </a:cubicBezTo>
                <a:cubicBezTo>
                  <a:pt x="-35175" y="4074407"/>
                  <a:pt x="20981" y="3988647"/>
                  <a:pt x="0" y="3809857"/>
                </a:cubicBezTo>
                <a:cubicBezTo>
                  <a:pt x="-20981" y="3631067"/>
                  <a:pt x="14719" y="3574601"/>
                  <a:pt x="0" y="3354948"/>
                </a:cubicBezTo>
                <a:cubicBezTo>
                  <a:pt x="-14719" y="3135295"/>
                  <a:pt x="28386" y="2963038"/>
                  <a:pt x="0" y="2729449"/>
                </a:cubicBezTo>
                <a:cubicBezTo>
                  <a:pt x="-28386" y="2495860"/>
                  <a:pt x="687" y="2368530"/>
                  <a:pt x="0" y="2103951"/>
                </a:cubicBezTo>
                <a:cubicBezTo>
                  <a:pt x="-687" y="1839372"/>
                  <a:pt x="7798" y="1754189"/>
                  <a:pt x="0" y="1649042"/>
                </a:cubicBezTo>
                <a:cubicBezTo>
                  <a:pt x="-7798" y="1543895"/>
                  <a:pt x="57972" y="1363765"/>
                  <a:pt x="0" y="1137271"/>
                </a:cubicBezTo>
                <a:cubicBezTo>
                  <a:pt x="-57972" y="910777"/>
                  <a:pt x="46306" y="907703"/>
                  <a:pt x="0" y="739226"/>
                </a:cubicBezTo>
                <a:cubicBezTo>
                  <a:pt x="-46306" y="570750"/>
                  <a:pt x="38544" y="340282"/>
                  <a:pt x="0" y="0"/>
                </a:cubicBezTo>
                <a:close/>
              </a:path>
              <a:path w="6608335" h="5686353" stroke="0" extrusionOk="0">
                <a:moveTo>
                  <a:pt x="0" y="0"/>
                </a:moveTo>
                <a:cubicBezTo>
                  <a:pt x="187968" y="-63542"/>
                  <a:pt x="468085" y="22966"/>
                  <a:pt x="616778" y="0"/>
                </a:cubicBezTo>
                <a:cubicBezTo>
                  <a:pt x="765471" y="-22966"/>
                  <a:pt x="816529" y="7044"/>
                  <a:pt x="969222" y="0"/>
                </a:cubicBezTo>
                <a:cubicBezTo>
                  <a:pt x="1121915" y="-7044"/>
                  <a:pt x="1186456" y="27583"/>
                  <a:pt x="1387750" y="0"/>
                </a:cubicBezTo>
                <a:cubicBezTo>
                  <a:pt x="1589044" y="-27583"/>
                  <a:pt x="1624996" y="17240"/>
                  <a:pt x="1806278" y="0"/>
                </a:cubicBezTo>
                <a:cubicBezTo>
                  <a:pt x="1987560" y="-17240"/>
                  <a:pt x="2256802" y="36404"/>
                  <a:pt x="2489140" y="0"/>
                </a:cubicBezTo>
                <a:cubicBezTo>
                  <a:pt x="2721478" y="-36404"/>
                  <a:pt x="2749791" y="45545"/>
                  <a:pt x="2907667" y="0"/>
                </a:cubicBezTo>
                <a:cubicBezTo>
                  <a:pt x="3065543" y="-45545"/>
                  <a:pt x="3189883" y="46829"/>
                  <a:pt x="3458362" y="0"/>
                </a:cubicBezTo>
                <a:cubicBezTo>
                  <a:pt x="3726842" y="-46829"/>
                  <a:pt x="3911494" y="51444"/>
                  <a:pt x="4075140" y="0"/>
                </a:cubicBezTo>
                <a:cubicBezTo>
                  <a:pt x="4238786" y="-51444"/>
                  <a:pt x="4463688" y="62716"/>
                  <a:pt x="4625835" y="0"/>
                </a:cubicBezTo>
                <a:cubicBezTo>
                  <a:pt x="4787982" y="-62716"/>
                  <a:pt x="4914269" y="27516"/>
                  <a:pt x="5044362" y="0"/>
                </a:cubicBezTo>
                <a:cubicBezTo>
                  <a:pt x="5174455" y="-27516"/>
                  <a:pt x="5308113" y="9904"/>
                  <a:pt x="5462890" y="0"/>
                </a:cubicBezTo>
                <a:cubicBezTo>
                  <a:pt x="5617667" y="-9904"/>
                  <a:pt x="5789999" y="30924"/>
                  <a:pt x="6013585" y="0"/>
                </a:cubicBezTo>
                <a:cubicBezTo>
                  <a:pt x="6237171" y="-30924"/>
                  <a:pt x="6364941" y="63874"/>
                  <a:pt x="6608335" y="0"/>
                </a:cubicBezTo>
                <a:cubicBezTo>
                  <a:pt x="6641319" y="184800"/>
                  <a:pt x="6539429" y="457576"/>
                  <a:pt x="6608335" y="625499"/>
                </a:cubicBezTo>
                <a:cubicBezTo>
                  <a:pt x="6677241" y="793422"/>
                  <a:pt x="6595689" y="1034673"/>
                  <a:pt x="6608335" y="1137271"/>
                </a:cubicBezTo>
                <a:cubicBezTo>
                  <a:pt x="6620981" y="1239869"/>
                  <a:pt x="6591395" y="1637375"/>
                  <a:pt x="6608335" y="1762769"/>
                </a:cubicBezTo>
                <a:cubicBezTo>
                  <a:pt x="6625275" y="1888163"/>
                  <a:pt x="6590131" y="2018303"/>
                  <a:pt x="6608335" y="2160814"/>
                </a:cubicBezTo>
                <a:cubicBezTo>
                  <a:pt x="6626539" y="2303326"/>
                  <a:pt x="6554995" y="2453429"/>
                  <a:pt x="6608335" y="2615722"/>
                </a:cubicBezTo>
                <a:cubicBezTo>
                  <a:pt x="6661675" y="2778015"/>
                  <a:pt x="6548832" y="2955248"/>
                  <a:pt x="6608335" y="3184358"/>
                </a:cubicBezTo>
                <a:cubicBezTo>
                  <a:pt x="6667838" y="3413468"/>
                  <a:pt x="6598070" y="3504670"/>
                  <a:pt x="6608335" y="3809857"/>
                </a:cubicBezTo>
                <a:cubicBezTo>
                  <a:pt x="6618600" y="4115044"/>
                  <a:pt x="6586227" y="4100162"/>
                  <a:pt x="6608335" y="4207901"/>
                </a:cubicBezTo>
                <a:cubicBezTo>
                  <a:pt x="6630443" y="4315640"/>
                  <a:pt x="6600106" y="4515962"/>
                  <a:pt x="6608335" y="4662809"/>
                </a:cubicBezTo>
                <a:cubicBezTo>
                  <a:pt x="6616564" y="4809656"/>
                  <a:pt x="6567620" y="4981375"/>
                  <a:pt x="6608335" y="5174581"/>
                </a:cubicBezTo>
                <a:cubicBezTo>
                  <a:pt x="6649050" y="5367787"/>
                  <a:pt x="6591263" y="5506696"/>
                  <a:pt x="6608335" y="5686353"/>
                </a:cubicBezTo>
                <a:cubicBezTo>
                  <a:pt x="6308207" y="5753801"/>
                  <a:pt x="6287752" y="5649054"/>
                  <a:pt x="5991557" y="5686353"/>
                </a:cubicBezTo>
                <a:cubicBezTo>
                  <a:pt x="5695362" y="5723652"/>
                  <a:pt x="5593688" y="5676291"/>
                  <a:pt x="5374779" y="5686353"/>
                </a:cubicBezTo>
                <a:cubicBezTo>
                  <a:pt x="5155870" y="5696415"/>
                  <a:pt x="4838143" y="5648304"/>
                  <a:pt x="4691918" y="5686353"/>
                </a:cubicBezTo>
                <a:cubicBezTo>
                  <a:pt x="4545693" y="5724402"/>
                  <a:pt x="4342500" y="5654936"/>
                  <a:pt x="4009057" y="5686353"/>
                </a:cubicBezTo>
                <a:cubicBezTo>
                  <a:pt x="3675614" y="5717770"/>
                  <a:pt x="3705987" y="5685404"/>
                  <a:pt x="3590529" y="5686353"/>
                </a:cubicBezTo>
                <a:cubicBezTo>
                  <a:pt x="3475071" y="5687302"/>
                  <a:pt x="3268432" y="5658136"/>
                  <a:pt x="3039834" y="5686353"/>
                </a:cubicBezTo>
                <a:cubicBezTo>
                  <a:pt x="2811236" y="5714570"/>
                  <a:pt x="2561785" y="5612610"/>
                  <a:pt x="2356973" y="5686353"/>
                </a:cubicBezTo>
                <a:cubicBezTo>
                  <a:pt x="2152161" y="5760096"/>
                  <a:pt x="2045223" y="5676054"/>
                  <a:pt x="1872362" y="5686353"/>
                </a:cubicBezTo>
                <a:cubicBezTo>
                  <a:pt x="1699501" y="5696652"/>
                  <a:pt x="1555684" y="5673614"/>
                  <a:pt x="1453834" y="5686353"/>
                </a:cubicBezTo>
                <a:cubicBezTo>
                  <a:pt x="1351984" y="5699092"/>
                  <a:pt x="1244576" y="5683707"/>
                  <a:pt x="1101389" y="5686353"/>
                </a:cubicBezTo>
                <a:cubicBezTo>
                  <a:pt x="958203" y="5688999"/>
                  <a:pt x="705916" y="5628911"/>
                  <a:pt x="550695" y="5686353"/>
                </a:cubicBezTo>
                <a:cubicBezTo>
                  <a:pt x="395474" y="5743795"/>
                  <a:pt x="147451" y="5624947"/>
                  <a:pt x="0" y="5686353"/>
                </a:cubicBezTo>
                <a:cubicBezTo>
                  <a:pt x="-6296" y="5571663"/>
                  <a:pt x="4289" y="5403266"/>
                  <a:pt x="0" y="5288308"/>
                </a:cubicBezTo>
                <a:cubicBezTo>
                  <a:pt x="-4289" y="5173351"/>
                  <a:pt x="46435" y="5050094"/>
                  <a:pt x="0" y="4890264"/>
                </a:cubicBezTo>
                <a:cubicBezTo>
                  <a:pt x="-46435" y="4730434"/>
                  <a:pt x="44279" y="4637179"/>
                  <a:pt x="0" y="4435355"/>
                </a:cubicBezTo>
                <a:cubicBezTo>
                  <a:pt x="-44279" y="4233531"/>
                  <a:pt x="49395" y="4044177"/>
                  <a:pt x="0" y="3752993"/>
                </a:cubicBezTo>
                <a:cubicBezTo>
                  <a:pt x="-49395" y="3461809"/>
                  <a:pt x="21597" y="3492166"/>
                  <a:pt x="0" y="3241221"/>
                </a:cubicBezTo>
                <a:cubicBezTo>
                  <a:pt x="-21597" y="2990276"/>
                  <a:pt x="43906" y="2889551"/>
                  <a:pt x="0" y="2672586"/>
                </a:cubicBezTo>
                <a:cubicBezTo>
                  <a:pt x="-43906" y="2455621"/>
                  <a:pt x="30989" y="2396654"/>
                  <a:pt x="0" y="2274541"/>
                </a:cubicBezTo>
                <a:cubicBezTo>
                  <a:pt x="-30989" y="2152428"/>
                  <a:pt x="22362" y="2054535"/>
                  <a:pt x="0" y="1876496"/>
                </a:cubicBezTo>
                <a:cubicBezTo>
                  <a:pt x="-22362" y="1698457"/>
                  <a:pt x="10281" y="1672902"/>
                  <a:pt x="0" y="1478452"/>
                </a:cubicBezTo>
                <a:cubicBezTo>
                  <a:pt x="-10281" y="1284002"/>
                  <a:pt x="29875" y="1163792"/>
                  <a:pt x="0" y="909816"/>
                </a:cubicBezTo>
                <a:cubicBezTo>
                  <a:pt x="-29875" y="655840"/>
                  <a:pt x="14473" y="191193"/>
                  <a:pt x="0" y="0"/>
                </a:cubicBezTo>
                <a:close/>
              </a:path>
            </a:pathLst>
          </a:custGeom>
          <a:solidFill>
            <a:schemeClr val="bg1">
              <a:alpha val="50000"/>
            </a:schemeClr>
          </a:solidFill>
          <a:ln w="28575">
            <a:solidFill>
              <a:schemeClr val="tx2"/>
            </a:solidFill>
            <a:extLst>
              <a:ext uri="{C807C97D-BFC1-408E-A445-0C87EB9F89A2}">
                <ask:lineSketchStyleProps xmlns="" xmlns:ask="http://schemas.microsoft.com/office/drawing/2018/sketchyshapes" sd="1591520167">
                  <a:prstGeom prst="rect">
                    <a:avLst/>
                  </a:prstGeom>
                  <ask:type>
                    <ask:lineSketchScribbl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just"/>
            <a:r>
              <a:rPr lang="en-GB" sz="1400" dirty="0">
                <a:solidFill>
                  <a:schemeClr val="tx2"/>
                </a:solidFill>
                <a:latin typeface="Arial" panose="020B0604020202020204" pitchFamily="34" charset="0"/>
                <a:cs typeface="Arial" panose="020B0604020202020204" pitchFamily="34" charset="0"/>
              </a:rPr>
              <a:t>Dear families, </a:t>
            </a:r>
          </a:p>
          <a:p>
            <a:pPr algn="just"/>
            <a:r>
              <a:rPr lang="en-GB" sz="1400" dirty="0">
                <a:solidFill>
                  <a:schemeClr val="tx2"/>
                </a:solidFill>
                <a:latin typeface="Arial" panose="020B0604020202020204" pitchFamily="34" charset="0"/>
                <a:cs typeface="Arial" panose="020B0604020202020204" pitchFamily="34" charset="0"/>
              </a:rPr>
              <a:t>You are invited to a meeting to learn more about how we teach phonics and early reading across the Goldsborough Sicklinghall Federation, in collaboration with Admiral Long.  Originally, we added three different dates to the diary across our three schools, however, we would like </a:t>
            </a:r>
            <a:r>
              <a:rPr lang="en-GB" sz="1400" b="1" dirty="0">
                <a:solidFill>
                  <a:schemeClr val="tx2"/>
                </a:solidFill>
                <a:latin typeface="Arial" panose="020B0604020202020204" pitchFamily="34" charset="0"/>
                <a:cs typeface="Arial" panose="020B0604020202020204" pitchFamily="34" charset="0"/>
              </a:rPr>
              <a:t>all three EYFS/KS1 teachers to present the meeting together. </a:t>
            </a:r>
            <a:r>
              <a:rPr lang="en-GB" sz="1400" dirty="0">
                <a:solidFill>
                  <a:schemeClr val="tx2"/>
                </a:solidFill>
                <a:latin typeface="Arial" panose="020B0604020202020204" pitchFamily="34" charset="0"/>
                <a:cs typeface="Arial" panose="020B0604020202020204" pitchFamily="34" charset="0"/>
              </a:rPr>
              <a:t>This is so that all teachers can share good practice together as a team and you have chance to meet the EYFS leader if needed. </a:t>
            </a:r>
          </a:p>
          <a:p>
            <a:pPr algn="just"/>
            <a:endParaRPr lang="en-GB" sz="1400" b="1" u="sng" dirty="0">
              <a:solidFill>
                <a:schemeClr val="tx2"/>
              </a:solidFill>
              <a:latin typeface="Arial" panose="020B0604020202020204" pitchFamily="34" charset="0"/>
              <a:cs typeface="Arial" panose="020B0604020202020204" pitchFamily="34" charset="0"/>
            </a:endParaRPr>
          </a:p>
          <a:p>
            <a:pPr algn="just"/>
            <a:r>
              <a:rPr lang="en-GB" sz="1400" b="1" u="sng" dirty="0">
                <a:solidFill>
                  <a:schemeClr val="tx2"/>
                </a:solidFill>
                <a:latin typeface="Arial" panose="020B0604020202020204" pitchFamily="34" charset="0"/>
                <a:cs typeface="Arial" panose="020B0604020202020204" pitchFamily="34" charset="0"/>
              </a:rPr>
              <a:t>There will now be ONE meeting held at the central location (Goldsborough CE Primary) for all parents from Sicklinghall, Admiral Long and Goldsborough. </a:t>
            </a:r>
          </a:p>
          <a:p>
            <a:pPr algn="just"/>
            <a:endParaRPr lang="en-GB" sz="1400" b="1" u="sng" dirty="0">
              <a:solidFill>
                <a:schemeClr val="tx2"/>
              </a:solidFill>
              <a:latin typeface="Arial" panose="020B0604020202020204" pitchFamily="34" charset="0"/>
              <a:cs typeface="Arial" panose="020B0604020202020204" pitchFamily="34" charset="0"/>
            </a:endParaRPr>
          </a:p>
          <a:p>
            <a:pPr algn="just"/>
            <a:r>
              <a:rPr lang="en-GB" sz="1400" dirty="0">
                <a:solidFill>
                  <a:schemeClr val="tx2"/>
                </a:solidFill>
                <a:latin typeface="Arial" panose="020B0604020202020204" pitchFamily="34" charset="0"/>
                <a:cs typeface="Arial" panose="020B0604020202020204" pitchFamily="34" charset="0"/>
              </a:rPr>
              <a:t>We have also changed the start time so that more working families will be able to attend. </a:t>
            </a:r>
            <a:r>
              <a:rPr lang="en-GB" sz="1400" b="1" dirty="0">
                <a:solidFill>
                  <a:schemeClr val="tx2"/>
                </a:solidFill>
                <a:latin typeface="Arial" panose="020B0604020202020204" pitchFamily="34" charset="0"/>
                <a:cs typeface="Arial" panose="020B0604020202020204" pitchFamily="34" charset="0"/>
              </a:rPr>
              <a:t>The meeting will include tips on how to support your child at home as they start/continue their reading journey</a:t>
            </a:r>
            <a:r>
              <a:rPr lang="en-GB" sz="1600" b="1" dirty="0">
                <a:solidFill>
                  <a:schemeClr val="tx2"/>
                </a:solidFill>
                <a:latin typeface="Arial" panose="020B0604020202020204" pitchFamily="34" charset="0"/>
                <a:cs typeface="Arial" panose="020B0604020202020204" pitchFamily="34" charset="0"/>
              </a:rPr>
              <a:t>.</a:t>
            </a:r>
          </a:p>
          <a:p>
            <a:endParaRPr lang="en-GB" sz="1600" dirty="0">
              <a:solidFill>
                <a:schemeClr val="tx2"/>
              </a:solidFill>
              <a:latin typeface="Arial" panose="020B0604020202020204" pitchFamily="34" charset="0"/>
              <a:cs typeface="Arial" panose="020B0604020202020204" pitchFamily="34" charset="0"/>
            </a:endParaRPr>
          </a:p>
          <a:p>
            <a:pPr algn="ctr"/>
            <a:r>
              <a:rPr lang="en-GB" sz="2400" b="1" dirty="0">
                <a:solidFill>
                  <a:schemeClr val="tx2"/>
                </a:solidFill>
                <a:latin typeface="Sassoon Primary" pitchFamily="50" charset="0"/>
                <a:cs typeface="Dreaming Outloud Pro" panose="03050502040302030504" pitchFamily="66" charset="0"/>
              </a:rPr>
              <a:t>Date: </a:t>
            </a:r>
            <a:r>
              <a:rPr lang="en-GB" sz="2400" b="1" dirty="0">
                <a:solidFill>
                  <a:schemeClr val="tx2"/>
                </a:solidFill>
                <a:latin typeface="Sassoon Primary" pitchFamily="50" charset="0"/>
                <a:cs typeface="Arial" panose="020B0604020202020204" pitchFamily="34" charset="0"/>
              </a:rPr>
              <a:t>Thursday 10</a:t>
            </a:r>
            <a:r>
              <a:rPr lang="en-GB" sz="2400" b="1" baseline="30000" dirty="0">
                <a:solidFill>
                  <a:schemeClr val="tx2"/>
                </a:solidFill>
                <a:latin typeface="Sassoon Primary" pitchFamily="50" charset="0"/>
                <a:cs typeface="Arial" panose="020B0604020202020204" pitchFamily="34" charset="0"/>
              </a:rPr>
              <a:t>th</a:t>
            </a:r>
            <a:r>
              <a:rPr lang="en-GB" sz="2400" b="1" dirty="0">
                <a:solidFill>
                  <a:schemeClr val="tx2"/>
                </a:solidFill>
                <a:latin typeface="Sassoon Primary" pitchFamily="50" charset="0"/>
                <a:cs typeface="Arial" panose="020B0604020202020204" pitchFamily="34" charset="0"/>
              </a:rPr>
              <a:t> October 2024</a:t>
            </a:r>
          </a:p>
          <a:p>
            <a:pPr algn="ctr"/>
            <a:r>
              <a:rPr lang="en-GB" sz="2400" b="1" dirty="0">
                <a:solidFill>
                  <a:schemeClr val="tx2"/>
                </a:solidFill>
                <a:latin typeface="Sassoon Primary" pitchFamily="50" charset="0"/>
                <a:cs typeface="Dreaming Outloud Pro" panose="03050502040302030504" pitchFamily="66" charset="0"/>
              </a:rPr>
              <a:t>Time: </a:t>
            </a:r>
            <a:r>
              <a:rPr lang="en-GB" sz="2400" b="1" dirty="0">
                <a:solidFill>
                  <a:schemeClr val="tx2"/>
                </a:solidFill>
                <a:latin typeface="Sassoon Primary" pitchFamily="50" charset="0"/>
                <a:cs typeface="Arial" panose="020B0604020202020204" pitchFamily="34" charset="0"/>
              </a:rPr>
              <a:t>5.45-6.30</a:t>
            </a:r>
            <a:r>
              <a:rPr lang="en-GB" sz="2400" b="1" dirty="0">
                <a:solidFill>
                  <a:schemeClr val="tx2"/>
                </a:solidFill>
                <a:latin typeface="Sassoon Primary" pitchFamily="50" charset="0"/>
                <a:cs typeface="Dreaming Outloud Pro" panose="03050502040302030504" pitchFamily="66" charset="0"/>
              </a:rPr>
              <a:t>pm </a:t>
            </a:r>
          </a:p>
          <a:p>
            <a:pPr algn="ctr"/>
            <a:r>
              <a:rPr lang="en-GB" sz="2400" b="1" dirty="0">
                <a:solidFill>
                  <a:schemeClr val="tx2"/>
                </a:solidFill>
                <a:latin typeface="Sassoon Primary" pitchFamily="50" charset="0"/>
                <a:cs typeface="Dreaming Outloud Pro" panose="03050502040302030504" pitchFamily="66" charset="0"/>
              </a:rPr>
              <a:t>At: Goldsborough CE Primary School</a:t>
            </a:r>
          </a:p>
          <a:p>
            <a:pPr algn="ctr"/>
            <a:endParaRPr lang="en-GB" sz="2400" b="1" dirty="0">
              <a:solidFill>
                <a:schemeClr val="tx2"/>
              </a:solidFill>
              <a:latin typeface="Sassoon Primary" pitchFamily="50" charset="0"/>
              <a:cs typeface="Dreaming Outloud Pro" panose="03050502040302030504" pitchFamily="66" charset="0"/>
            </a:endParaRPr>
          </a:p>
          <a:p>
            <a:pPr marL="342900" indent="-342900">
              <a:buFont typeface="Arial" panose="020B0604020202020204" pitchFamily="34" charset="0"/>
              <a:buChar char="•"/>
            </a:pPr>
            <a:r>
              <a:rPr lang="en-GB" sz="1400" dirty="0">
                <a:solidFill>
                  <a:schemeClr val="tx2"/>
                </a:solidFill>
                <a:latin typeface="Arial" panose="020B0604020202020204" pitchFamily="34" charset="0"/>
                <a:cs typeface="Arial" panose="020B0604020202020204" pitchFamily="34" charset="0"/>
              </a:rPr>
              <a:t>Open to all parents (every year group)</a:t>
            </a:r>
          </a:p>
          <a:p>
            <a:pPr marL="342900" indent="-342900">
              <a:buFont typeface="Arial" panose="020B0604020202020204" pitchFamily="34" charset="0"/>
              <a:buChar char="•"/>
            </a:pPr>
            <a:r>
              <a:rPr lang="en-GB" sz="1400" dirty="0">
                <a:solidFill>
                  <a:schemeClr val="tx2"/>
                </a:solidFill>
                <a:latin typeface="Arial" panose="020B0604020202020204" pitchFamily="34" charset="0"/>
                <a:cs typeface="Arial" panose="020B0604020202020204" pitchFamily="34" charset="0"/>
              </a:rPr>
              <a:t>Please </a:t>
            </a:r>
            <a:r>
              <a:rPr lang="en-GB" sz="1400" b="1" dirty="0">
                <a:solidFill>
                  <a:schemeClr val="tx2"/>
                </a:solidFill>
                <a:latin typeface="Arial" panose="020B0604020202020204" pitchFamily="34" charset="0"/>
                <a:cs typeface="Arial" panose="020B0604020202020204" pitchFamily="34" charset="0"/>
              </a:rPr>
              <a:t>email the school office </a:t>
            </a:r>
            <a:r>
              <a:rPr lang="en-GB" sz="1400" dirty="0">
                <a:solidFill>
                  <a:schemeClr val="tx2"/>
                </a:solidFill>
                <a:latin typeface="Arial" panose="020B0604020202020204" pitchFamily="34" charset="0"/>
                <a:cs typeface="Arial" panose="020B0604020202020204" pitchFamily="34" charset="0"/>
              </a:rPr>
              <a:t>if you’d like to attend so we have an idea of numbers.</a:t>
            </a:r>
          </a:p>
          <a:p>
            <a:pPr marL="342900" indent="-342900">
              <a:buFont typeface="Arial" panose="020B0604020202020204" pitchFamily="34" charset="0"/>
              <a:buChar char="•"/>
            </a:pPr>
            <a:r>
              <a:rPr lang="en-GB" sz="1400" dirty="0">
                <a:solidFill>
                  <a:schemeClr val="tx2"/>
                </a:solidFill>
                <a:latin typeface="Arial" panose="020B0604020202020204" pitchFamily="34" charset="0"/>
                <a:cs typeface="Arial" panose="020B0604020202020204" pitchFamily="34" charset="0"/>
              </a:rPr>
              <a:t>An information pack will be provided to all parents following the meeting.</a:t>
            </a:r>
          </a:p>
          <a:p>
            <a:pPr marL="342900" indent="-342900">
              <a:buFont typeface="Arial" panose="020B0604020202020204" pitchFamily="34" charset="0"/>
              <a:buChar char="•"/>
            </a:pPr>
            <a:r>
              <a:rPr lang="en-GB" sz="1400" dirty="0">
                <a:solidFill>
                  <a:schemeClr val="tx2"/>
                </a:solidFill>
                <a:latin typeface="Arial" panose="020B0604020202020204" pitchFamily="34" charset="0"/>
                <a:cs typeface="Arial" panose="020B0604020202020204" pitchFamily="34" charset="0"/>
              </a:rPr>
              <a:t>Year 1  parents will find this meeting information useful as the phonics become a little more tricky as the start the Year 1 curriculum.</a:t>
            </a:r>
          </a:p>
          <a:p>
            <a:pPr marL="342900" indent="-342900">
              <a:buFont typeface="Arial" panose="020B0604020202020204" pitchFamily="34" charset="0"/>
              <a:buChar char="•"/>
            </a:pPr>
            <a:r>
              <a:rPr lang="en-GB" sz="1400" dirty="0">
                <a:solidFill>
                  <a:schemeClr val="tx2"/>
                </a:solidFill>
                <a:latin typeface="Arial" panose="020B0604020202020204" pitchFamily="34" charset="0"/>
                <a:cs typeface="Arial" panose="020B0604020202020204" pitchFamily="34" charset="0"/>
              </a:rPr>
              <a:t>If you are unable to attend, please speak to your class teacher.</a:t>
            </a:r>
          </a:p>
          <a:p>
            <a:pPr marL="342900" indent="-342900">
              <a:buFont typeface="Arial" panose="020B0604020202020204" pitchFamily="34" charset="0"/>
              <a:buChar char="•"/>
            </a:pPr>
            <a:endParaRPr lang="en-GB" sz="1400" dirty="0">
              <a:solidFill>
                <a:schemeClr val="tx2"/>
              </a:solidFill>
              <a:latin typeface="Arial" panose="020B0604020202020204" pitchFamily="34" charset="0"/>
              <a:cs typeface="Arial" panose="020B0604020202020204" pitchFamily="34" charset="0"/>
            </a:endParaRPr>
          </a:p>
          <a:p>
            <a:r>
              <a:rPr lang="en-GB" sz="1400" dirty="0">
                <a:solidFill>
                  <a:schemeClr val="tx2"/>
                </a:solidFill>
                <a:latin typeface="Arial" panose="020B0604020202020204" pitchFamily="34" charset="0"/>
                <a:cs typeface="Arial" panose="020B0604020202020204" pitchFamily="34" charset="0"/>
              </a:rPr>
              <a:t>Many thanks,</a:t>
            </a:r>
          </a:p>
          <a:p>
            <a:r>
              <a:rPr lang="en-GB" sz="1400" dirty="0">
                <a:solidFill>
                  <a:schemeClr val="tx2"/>
                </a:solidFill>
                <a:latin typeface="Arial" panose="020B0604020202020204" pitchFamily="34" charset="0"/>
                <a:cs typeface="Arial" panose="020B0604020202020204" pitchFamily="34" charset="0"/>
              </a:rPr>
              <a:t>Mrs Askew, Miss Bedell &amp; Miss Walsh</a:t>
            </a:r>
            <a:endParaRPr lang="en-GB" dirty="0">
              <a:solidFill>
                <a:schemeClr val="tx2"/>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854FF631-FFBE-2440-2C03-51E072901C60}"/>
              </a:ext>
            </a:extLst>
          </p:cNvPr>
          <p:cNvSpPr txBox="1"/>
          <p:nvPr/>
        </p:nvSpPr>
        <p:spPr>
          <a:xfrm>
            <a:off x="223324" y="1336429"/>
            <a:ext cx="6434442" cy="923330"/>
          </a:xfrm>
          <a:custGeom>
            <a:avLst/>
            <a:gdLst>
              <a:gd name="connsiteX0" fmla="*/ 0 w 6434442"/>
              <a:gd name="connsiteY0" fmla="*/ 0 h 923330"/>
              <a:gd name="connsiteX1" fmla="*/ 514755 w 6434442"/>
              <a:gd name="connsiteY1" fmla="*/ 0 h 923330"/>
              <a:gd name="connsiteX2" fmla="*/ 1222544 w 6434442"/>
              <a:gd name="connsiteY2" fmla="*/ 0 h 923330"/>
              <a:gd name="connsiteX3" fmla="*/ 1672955 w 6434442"/>
              <a:gd name="connsiteY3" fmla="*/ 0 h 923330"/>
              <a:gd name="connsiteX4" fmla="*/ 2316399 w 6434442"/>
              <a:gd name="connsiteY4" fmla="*/ 0 h 923330"/>
              <a:gd name="connsiteX5" fmla="*/ 2895499 w 6434442"/>
              <a:gd name="connsiteY5" fmla="*/ 0 h 923330"/>
              <a:gd name="connsiteX6" fmla="*/ 3410254 w 6434442"/>
              <a:gd name="connsiteY6" fmla="*/ 0 h 923330"/>
              <a:gd name="connsiteX7" fmla="*/ 3925010 w 6434442"/>
              <a:gd name="connsiteY7" fmla="*/ 0 h 923330"/>
              <a:gd name="connsiteX8" fmla="*/ 4568454 w 6434442"/>
              <a:gd name="connsiteY8" fmla="*/ 0 h 923330"/>
              <a:gd name="connsiteX9" fmla="*/ 5018865 w 6434442"/>
              <a:gd name="connsiteY9" fmla="*/ 0 h 923330"/>
              <a:gd name="connsiteX10" fmla="*/ 5726653 w 6434442"/>
              <a:gd name="connsiteY10" fmla="*/ 0 h 923330"/>
              <a:gd name="connsiteX11" fmla="*/ 6434442 w 6434442"/>
              <a:gd name="connsiteY11" fmla="*/ 0 h 923330"/>
              <a:gd name="connsiteX12" fmla="*/ 6434442 w 6434442"/>
              <a:gd name="connsiteY12" fmla="*/ 433965 h 923330"/>
              <a:gd name="connsiteX13" fmla="*/ 6434442 w 6434442"/>
              <a:gd name="connsiteY13" fmla="*/ 923330 h 923330"/>
              <a:gd name="connsiteX14" fmla="*/ 5790998 w 6434442"/>
              <a:gd name="connsiteY14" fmla="*/ 923330 h 923330"/>
              <a:gd name="connsiteX15" fmla="*/ 5018865 w 6434442"/>
              <a:gd name="connsiteY15" fmla="*/ 923330 h 923330"/>
              <a:gd name="connsiteX16" fmla="*/ 4568454 w 6434442"/>
              <a:gd name="connsiteY16" fmla="*/ 923330 h 923330"/>
              <a:gd name="connsiteX17" fmla="*/ 4053698 w 6434442"/>
              <a:gd name="connsiteY17" fmla="*/ 923330 h 923330"/>
              <a:gd name="connsiteX18" fmla="*/ 3538943 w 6434442"/>
              <a:gd name="connsiteY18" fmla="*/ 923330 h 923330"/>
              <a:gd name="connsiteX19" fmla="*/ 2831154 w 6434442"/>
              <a:gd name="connsiteY19" fmla="*/ 923330 h 923330"/>
              <a:gd name="connsiteX20" fmla="*/ 2380744 w 6434442"/>
              <a:gd name="connsiteY20" fmla="*/ 923330 h 923330"/>
              <a:gd name="connsiteX21" fmla="*/ 1865988 w 6434442"/>
              <a:gd name="connsiteY21" fmla="*/ 923330 h 923330"/>
              <a:gd name="connsiteX22" fmla="*/ 1093855 w 6434442"/>
              <a:gd name="connsiteY22" fmla="*/ 923330 h 923330"/>
              <a:gd name="connsiteX23" fmla="*/ 0 w 6434442"/>
              <a:gd name="connsiteY23" fmla="*/ 923330 h 923330"/>
              <a:gd name="connsiteX24" fmla="*/ 0 w 6434442"/>
              <a:gd name="connsiteY24" fmla="*/ 489365 h 923330"/>
              <a:gd name="connsiteX25" fmla="*/ 0 w 6434442"/>
              <a:gd name="connsiteY25" fmla="*/ 0 h 923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434442" h="923330" fill="none" extrusionOk="0">
                <a:moveTo>
                  <a:pt x="0" y="0"/>
                </a:moveTo>
                <a:cubicBezTo>
                  <a:pt x="181339" y="-9362"/>
                  <a:pt x="260436" y="-5102"/>
                  <a:pt x="514755" y="0"/>
                </a:cubicBezTo>
                <a:cubicBezTo>
                  <a:pt x="769075" y="5102"/>
                  <a:pt x="1002757" y="-15499"/>
                  <a:pt x="1222544" y="0"/>
                </a:cubicBezTo>
                <a:cubicBezTo>
                  <a:pt x="1442331" y="15499"/>
                  <a:pt x="1566402" y="-19294"/>
                  <a:pt x="1672955" y="0"/>
                </a:cubicBezTo>
                <a:cubicBezTo>
                  <a:pt x="1779508" y="19294"/>
                  <a:pt x="2054029" y="9473"/>
                  <a:pt x="2316399" y="0"/>
                </a:cubicBezTo>
                <a:cubicBezTo>
                  <a:pt x="2578769" y="-9473"/>
                  <a:pt x="2646416" y="28834"/>
                  <a:pt x="2895499" y="0"/>
                </a:cubicBezTo>
                <a:cubicBezTo>
                  <a:pt x="3144582" y="-28834"/>
                  <a:pt x="3274548" y="21439"/>
                  <a:pt x="3410254" y="0"/>
                </a:cubicBezTo>
                <a:cubicBezTo>
                  <a:pt x="3545960" y="-21439"/>
                  <a:pt x="3715253" y="15195"/>
                  <a:pt x="3925010" y="0"/>
                </a:cubicBezTo>
                <a:cubicBezTo>
                  <a:pt x="4134767" y="-15195"/>
                  <a:pt x="4295119" y="20482"/>
                  <a:pt x="4568454" y="0"/>
                </a:cubicBezTo>
                <a:cubicBezTo>
                  <a:pt x="4841789" y="-20482"/>
                  <a:pt x="4890613" y="5157"/>
                  <a:pt x="5018865" y="0"/>
                </a:cubicBezTo>
                <a:cubicBezTo>
                  <a:pt x="5147117" y="-5157"/>
                  <a:pt x="5523842" y="10085"/>
                  <a:pt x="5726653" y="0"/>
                </a:cubicBezTo>
                <a:cubicBezTo>
                  <a:pt x="5929464" y="-10085"/>
                  <a:pt x="6206474" y="29239"/>
                  <a:pt x="6434442" y="0"/>
                </a:cubicBezTo>
                <a:cubicBezTo>
                  <a:pt x="6423163" y="131964"/>
                  <a:pt x="6440965" y="322255"/>
                  <a:pt x="6434442" y="433965"/>
                </a:cubicBezTo>
                <a:cubicBezTo>
                  <a:pt x="6427919" y="545676"/>
                  <a:pt x="6427466" y="792318"/>
                  <a:pt x="6434442" y="923330"/>
                </a:cubicBezTo>
                <a:cubicBezTo>
                  <a:pt x="6226279" y="918080"/>
                  <a:pt x="5945344" y="940009"/>
                  <a:pt x="5790998" y="923330"/>
                </a:cubicBezTo>
                <a:cubicBezTo>
                  <a:pt x="5636652" y="906651"/>
                  <a:pt x="5293783" y="887252"/>
                  <a:pt x="5018865" y="923330"/>
                </a:cubicBezTo>
                <a:cubicBezTo>
                  <a:pt x="4743947" y="959408"/>
                  <a:pt x="4763092" y="921750"/>
                  <a:pt x="4568454" y="923330"/>
                </a:cubicBezTo>
                <a:cubicBezTo>
                  <a:pt x="4373816" y="924910"/>
                  <a:pt x="4177295" y="910399"/>
                  <a:pt x="4053698" y="923330"/>
                </a:cubicBezTo>
                <a:cubicBezTo>
                  <a:pt x="3930101" y="936261"/>
                  <a:pt x="3744248" y="904164"/>
                  <a:pt x="3538943" y="923330"/>
                </a:cubicBezTo>
                <a:cubicBezTo>
                  <a:pt x="3333639" y="942496"/>
                  <a:pt x="3023286" y="950581"/>
                  <a:pt x="2831154" y="923330"/>
                </a:cubicBezTo>
                <a:cubicBezTo>
                  <a:pt x="2639022" y="896079"/>
                  <a:pt x="2500934" y="931378"/>
                  <a:pt x="2380744" y="923330"/>
                </a:cubicBezTo>
                <a:cubicBezTo>
                  <a:pt x="2260554" y="915283"/>
                  <a:pt x="2050379" y="921789"/>
                  <a:pt x="1865988" y="923330"/>
                </a:cubicBezTo>
                <a:cubicBezTo>
                  <a:pt x="1681597" y="924871"/>
                  <a:pt x="1472849" y="938129"/>
                  <a:pt x="1093855" y="923330"/>
                </a:cubicBezTo>
                <a:cubicBezTo>
                  <a:pt x="714861" y="908531"/>
                  <a:pt x="262437" y="879912"/>
                  <a:pt x="0" y="923330"/>
                </a:cubicBezTo>
                <a:cubicBezTo>
                  <a:pt x="18622" y="788325"/>
                  <a:pt x="-9272" y="587204"/>
                  <a:pt x="0" y="489365"/>
                </a:cubicBezTo>
                <a:cubicBezTo>
                  <a:pt x="9272" y="391527"/>
                  <a:pt x="4572" y="191173"/>
                  <a:pt x="0" y="0"/>
                </a:cubicBezTo>
                <a:close/>
              </a:path>
              <a:path w="6434442" h="923330" stroke="0" extrusionOk="0">
                <a:moveTo>
                  <a:pt x="0" y="0"/>
                </a:moveTo>
                <a:cubicBezTo>
                  <a:pt x="202990" y="-16506"/>
                  <a:pt x="503739" y="-29901"/>
                  <a:pt x="643444" y="0"/>
                </a:cubicBezTo>
                <a:cubicBezTo>
                  <a:pt x="783149" y="29901"/>
                  <a:pt x="1141993" y="21232"/>
                  <a:pt x="1286888" y="0"/>
                </a:cubicBezTo>
                <a:cubicBezTo>
                  <a:pt x="1431783" y="-21232"/>
                  <a:pt x="1707034" y="-13642"/>
                  <a:pt x="1865988" y="0"/>
                </a:cubicBezTo>
                <a:cubicBezTo>
                  <a:pt x="2024942" y="13642"/>
                  <a:pt x="2127051" y="-10695"/>
                  <a:pt x="2380744" y="0"/>
                </a:cubicBezTo>
                <a:cubicBezTo>
                  <a:pt x="2634437" y="10695"/>
                  <a:pt x="2735000" y="-929"/>
                  <a:pt x="2831154" y="0"/>
                </a:cubicBezTo>
                <a:cubicBezTo>
                  <a:pt x="2927308" y="929"/>
                  <a:pt x="3188274" y="-19001"/>
                  <a:pt x="3538943" y="0"/>
                </a:cubicBezTo>
                <a:cubicBezTo>
                  <a:pt x="3889612" y="19001"/>
                  <a:pt x="3966488" y="-16656"/>
                  <a:pt x="4118043" y="0"/>
                </a:cubicBezTo>
                <a:cubicBezTo>
                  <a:pt x="4269598" y="16656"/>
                  <a:pt x="4526149" y="37726"/>
                  <a:pt x="4890176" y="0"/>
                </a:cubicBezTo>
                <a:cubicBezTo>
                  <a:pt x="5254203" y="-37726"/>
                  <a:pt x="5248843" y="-7289"/>
                  <a:pt x="5340587" y="0"/>
                </a:cubicBezTo>
                <a:cubicBezTo>
                  <a:pt x="5432331" y="7289"/>
                  <a:pt x="5679520" y="11201"/>
                  <a:pt x="5855342" y="0"/>
                </a:cubicBezTo>
                <a:cubicBezTo>
                  <a:pt x="6031164" y="-11201"/>
                  <a:pt x="6304653" y="-28941"/>
                  <a:pt x="6434442" y="0"/>
                </a:cubicBezTo>
                <a:cubicBezTo>
                  <a:pt x="6431143" y="216619"/>
                  <a:pt x="6446416" y="297635"/>
                  <a:pt x="6434442" y="452432"/>
                </a:cubicBezTo>
                <a:cubicBezTo>
                  <a:pt x="6422468" y="607229"/>
                  <a:pt x="6417895" y="737824"/>
                  <a:pt x="6434442" y="923330"/>
                </a:cubicBezTo>
                <a:cubicBezTo>
                  <a:pt x="6280621" y="902236"/>
                  <a:pt x="6076721" y="912746"/>
                  <a:pt x="5855342" y="923330"/>
                </a:cubicBezTo>
                <a:cubicBezTo>
                  <a:pt x="5633963" y="933914"/>
                  <a:pt x="5548961" y="929744"/>
                  <a:pt x="5276242" y="923330"/>
                </a:cubicBezTo>
                <a:cubicBezTo>
                  <a:pt x="5003523" y="916916"/>
                  <a:pt x="4978031" y="930337"/>
                  <a:pt x="4697143" y="923330"/>
                </a:cubicBezTo>
                <a:cubicBezTo>
                  <a:pt x="4416255" y="916323"/>
                  <a:pt x="4148384" y="944407"/>
                  <a:pt x="3925010" y="923330"/>
                </a:cubicBezTo>
                <a:cubicBezTo>
                  <a:pt x="3701636" y="902253"/>
                  <a:pt x="3598296" y="904205"/>
                  <a:pt x="3281565" y="923330"/>
                </a:cubicBezTo>
                <a:cubicBezTo>
                  <a:pt x="2964834" y="942455"/>
                  <a:pt x="2872054" y="934055"/>
                  <a:pt x="2766810" y="923330"/>
                </a:cubicBezTo>
                <a:cubicBezTo>
                  <a:pt x="2661566" y="912605"/>
                  <a:pt x="2323994" y="919566"/>
                  <a:pt x="2187710" y="923330"/>
                </a:cubicBezTo>
                <a:cubicBezTo>
                  <a:pt x="2051426" y="927094"/>
                  <a:pt x="1915812" y="925990"/>
                  <a:pt x="1737299" y="923330"/>
                </a:cubicBezTo>
                <a:cubicBezTo>
                  <a:pt x="1558786" y="920670"/>
                  <a:pt x="1259533" y="917977"/>
                  <a:pt x="1029511" y="923330"/>
                </a:cubicBezTo>
                <a:cubicBezTo>
                  <a:pt x="799489" y="928683"/>
                  <a:pt x="781634" y="929489"/>
                  <a:pt x="579100" y="923330"/>
                </a:cubicBezTo>
                <a:cubicBezTo>
                  <a:pt x="376566" y="917171"/>
                  <a:pt x="200236" y="946119"/>
                  <a:pt x="0" y="923330"/>
                </a:cubicBezTo>
                <a:cubicBezTo>
                  <a:pt x="-10987" y="767608"/>
                  <a:pt x="17651" y="613807"/>
                  <a:pt x="0" y="443198"/>
                </a:cubicBezTo>
                <a:cubicBezTo>
                  <a:pt x="-17651" y="272589"/>
                  <a:pt x="-7957" y="126498"/>
                  <a:pt x="0" y="0"/>
                </a:cubicBezTo>
                <a:close/>
              </a:path>
            </a:pathLst>
          </a:custGeom>
          <a:solidFill>
            <a:schemeClr val="bg1">
              <a:alpha val="50000"/>
            </a:schemeClr>
          </a:solidFill>
          <a:ln w="38100">
            <a:solidFill>
              <a:schemeClr val="tx2"/>
            </a:solidFill>
            <a:extLst>
              <a:ext uri="{C807C97D-BFC1-408E-A445-0C87EB9F89A2}">
                <ask:lineSketchStyleProps xmlns="" xmlns:ask="http://schemas.microsoft.com/office/drawing/2018/sketchyshapes" sd="2701574617">
                  <a:prstGeom prst="rect">
                    <a:avLst/>
                  </a:prstGeom>
                  <ask:type>
                    <ask:lineSketchFreehand/>
                  </ask:type>
                </ask:lineSketchStyleProps>
              </a:ext>
            </a:extLst>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9525">
                  <a:solidFill>
                    <a:prstClr val="white"/>
                  </a:solidFill>
                  <a:prstDash val="solid"/>
                </a:ln>
                <a:solidFill>
                  <a:srgbClr val="44546A"/>
                </a:solidFill>
                <a:effectLst>
                  <a:outerShdw blurRad="12700" dist="38100" dir="2700000" algn="tl" rotWithShape="0">
                    <a:srgbClr val="5B9BD5">
                      <a:lumMod val="60000"/>
                      <a:lumOff val="40000"/>
                    </a:srgbClr>
                  </a:outerShdw>
                </a:effectLst>
                <a:uLnTx/>
                <a:uFillTx/>
                <a:latin typeface="Sassoon Primary" pitchFamily="50" charset="0"/>
                <a:cs typeface="Dreaming Outloud Pro" panose="03050502040302030504" pitchFamily="66" charset="0"/>
              </a:rPr>
              <a:t>Phonics &amp; Reading</a:t>
            </a:r>
          </a:p>
        </p:txBody>
      </p:sp>
      <p:pic>
        <p:nvPicPr>
          <p:cNvPr id="13" name="Picture 12" descr="Diagram&#10;&#10;Description automatically generated with medium confidence">
            <a:extLst>
              <a:ext uri="{FF2B5EF4-FFF2-40B4-BE49-F238E27FC236}">
                <a16:creationId xmlns:a16="http://schemas.microsoft.com/office/drawing/2014/main" id="{D9497B05-23E6-9C29-C93D-C7756AC66D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3314" y="122371"/>
            <a:ext cx="2274452" cy="1079182"/>
          </a:xfrm>
          <a:prstGeom prst="rect">
            <a:avLst/>
          </a:prstGeom>
        </p:spPr>
      </p:pic>
      <p:pic>
        <p:nvPicPr>
          <p:cNvPr id="7" name="Picture 6" descr="C:\Users\zoe\AppData\Local\Packages\Microsoft.Windows.Photos_8wekyb3d8bbwe\TempState\ShareServiceTempFolder\admiral-long-logo-small.jpeg">
            <a:extLst>
              <a:ext uri="{FF2B5EF4-FFF2-40B4-BE49-F238E27FC236}">
                <a16:creationId xmlns:a16="http://schemas.microsoft.com/office/drawing/2014/main" id="{12DAAE08-026A-40A3-A2A5-1DAD0D619F1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7782" y="155232"/>
            <a:ext cx="1013460" cy="1013460"/>
          </a:xfrm>
          <a:prstGeom prst="flowChartConnector">
            <a:avLst/>
          </a:prstGeom>
          <a:noFill/>
          <a:ln>
            <a:noFill/>
          </a:ln>
        </p:spPr>
      </p:pic>
      <p:pic>
        <p:nvPicPr>
          <p:cNvPr id="9" name="Picture 8" descr="C:\Users\zoe\AppData\Local\Microsoft\Windows\INetCache\Content.MSO\41A36606.tmp">
            <a:extLst>
              <a:ext uri="{FF2B5EF4-FFF2-40B4-BE49-F238E27FC236}">
                <a16:creationId xmlns:a16="http://schemas.microsoft.com/office/drawing/2014/main" id="{B6DA0CF3-9205-4383-B5D0-759DA75F2F54}"/>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778141" y="155232"/>
            <a:ext cx="960120" cy="960120"/>
          </a:xfrm>
          <a:prstGeom prst="rect">
            <a:avLst/>
          </a:prstGeom>
          <a:noFill/>
          <a:ln>
            <a:noFill/>
          </a:ln>
        </p:spPr>
      </p:pic>
      <p:pic>
        <p:nvPicPr>
          <p:cNvPr id="10" name="Picture 9" descr="C:\Users\zoe\AppData\Local\Microsoft\Windows\INetCache\Content.MSO\D539C338.tmp">
            <a:extLst>
              <a:ext uri="{FF2B5EF4-FFF2-40B4-BE49-F238E27FC236}">
                <a16:creationId xmlns:a16="http://schemas.microsoft.com/office/drawing/2014/main" id="{8484FCE5-B672-44A6-9291-A7252DCA0D6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185160" y="147612"/>
            <a:ext cx="967740" cy="967740"/>
          </a:xfrm>
          <a:prstGeom prst="rect">
            <a:avLst/>
          </a:prstGeom>
          <a:noFill/>
          <a:ln>
            <a:noFill/>
          </a:ln>
        </p:spPr>
      </p:pic>
    </p:spTree>
    <p:extLst>
      <p:ext uri="{BB962C8B-B14F-4D97-AF65-F5344CB8AC3E}">
        <p14:creationId xmlns:p14="http://schemas.microsoft.com/office/powerpoint/2010/main" val="2484636369"/>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1ef5dbd-5abb-416e-a329-c04c8efd6e51" xsi:nil="true"/>
    <lcf76f155ced4ddcb4097134ff3c332f xmlns="c23bbde7-74e8-4802-ab4b-54553115de9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6A3CC8AED4444A8E153DC507765CC0" ma:contentTypeVersion="15" ma:contentTypeDescription="Create a new document." ma:contentTypeScope="" ma:versionID="7eae884543f34e8cee4bcc54a81fb54c">
  <xsd:schema xmlns:xsd="http://www.w3.org/2001/XMLSchema" xmlns:xs="http://www.w3.org/2001/XMLSchema" xmlns:p="http://schemas.microsoft.com/office/2006/metadata/properties" xmlns:ns2="c23bbde7-74e8-4802-ab4b-54553115de9c" xmlns:ns3="e1ef5dbd-5abb-416e-a329-c04c8efd6e51" targetNamespace="http://schemas.microsoft.com/office/2006/metadata/properties" ma:root="true" ma:fieldsID="7b9682e7dd9d59522d0adf702819ea55" ns2:_="" ns3:_="">
    <xsd:import namespace="c23bbde7-74e8-4802-ab4b-54553115de9c"/>
    <xsd:import namespace="e1ef5dbd-5abb-416e-a329-c04c8efd6e5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3bbde7-74e8-4802-ab4b-54553115de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ac6e4202-e154-4d8c-ae05-e49adc083c4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ef5dbd-5abb-416e-a329-c04c8efd6e5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2c50777a-aad3-4368-a7d6-cd3ed3577bb5}" ma:internalName="TaxCatchAll" ma:showField="CatchAllData" ma:web="e1ef5dbd-5abb-416e-a329-c04c8efd6e5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350FFD5-F4AF-45F4-97FB-5E19B1DCACB2}">
  <ds:schemaRefs>
    <ds:schemaRef ds:uri="c23bbde7-74e8-4802-ab4b-54553115de9c"/>
    <ds:schemaRef ds:uri="http://schemas.microsoft.com/office/2006/metadata/properties"/>
    <ds:schemaRef ds:uri="http://schemas.microsoft.com/office/2006/documentManagement/types"/>
    <ds:schemaRef ds:uri="http://www.w3.org/XML/1998/namespace"/>
    <ds:schemaRef ds:uri="e1ef5dbd-5abb-416e-a329-c04c8efd6e51"/>
    <ds:schemaRef ds:uri="http://purl.org/dc/elements/1.1/"/>
    <ds:schemaRef ds:uri="http://schemas.microsoft.com/office/infopath/2007/PartnerControls"/>
    <ds:schemaRef ds:uri="http://schemas.openxmlformats.org/package/2006/metadata/core-properties"/>
    <ds:schemaRef ds:uri="http://purl.org/dc/dcmitype/"/>
    <ds:schemaRef ds:uri="http://purl.org/dc/terms/"/>
  </ds:schemaRefs>
</ds:datastoreItem>
</file>

<file path=customXml/itemProps2.xml><?xml version="1.0" encoding="utf-8"?>
<ds:datastoreItem xmlns:ds="http://schemas.openxmlformats.org/officeDocument/2006/customXml" ds:itemID="{D1E2F101-23CB-4A69-87CB-A073AA9FD800}">
  <ds:schemaRefs>
    <ds:schemaRef ds:uri="http://schemas.microsoft.com/sharepoint/v3/contenttype/forms"/>
  </ds:schemaRefs>
</ds:datastoreItem>
</file>

<file path=customXml/itemProps3.xml><?xml version="1.0" encoding="utf-8"?>
<ds:datastoreItem xmlns:ds="http://schemas.openxmlformats.org/officeDocument/2006/customXml" ds:itemID="{1BCC8A1A-4B06-4960-A70A-21C540D117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3bbde7-74e8-4802-ab4b-54553115de9c"/>
    <ds:schemaRef ds:uri="e1ef5dbd-5abb-416e-a329-c04c8efd6e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102</TotalTime>
  <Words>274</Words>
  <Application>Microsoft Office PowerPoint</Application>
  <PresentationFormat>A4 Paper (210x297 mm)</PresentationFormat>
  <Paragraphs>21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Dreaming Outloud Pro</vt:lpstr>
      <vt:lpstr>Sassoon Primary</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Askew</dc:creator>
  <cp:lastModifiedBy>Admiral Long Admin</cp:lastModifiedBy>
  <cp:revision>7</cp:revision>
  <dcterms:created xsi:type="dcterms:W3CDTF">2021-09-21T15:58:09Z</dcterms:created>
  <dcterms:modified xsi:type="dcterms:W3CDTF">2024-09-27T10:52:22Z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0x010100B86A3CC8AED4444A8E153DC507765CC0</vt:lpwstr>
  </property>
  <property fmtid="{D5CDD505-2E9C-101B-9397-08002B2CF9AE}" pid="3" name="MediaServiceImageTags">
    <vt:lpwstr/>
  </property>
</Properties>
</file>